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4" r:id="rId6"/>
    <p:sldId id="265" r:id="rId7"/>
    <p:sldId id="295" r:id="rId8"/>
    <p:sldId id="266" r:id="rId9"/>
    <p:sldId id="297" r:id="rId10"/>
    <p:sldId id="326" r:id="rId11"/>
    <p:sldId id="268" r:id="rId12"/>
    <p:sldId id="269" r:id="rId13"/>
    <p:sldId id="270" r:id="rId14"/>
    <p:sldId id="271" r:id="rId15"/>
    <p:sldId id="298" r:id="rId16"/>
    <p:sldId id="296" r:id="rId17"/>
    <p:sldId id="272" r:id="rId18"/>
    <p:sldId id="273" r:id="rId19"/>
    <p:sldId id="318" r:id="rId20"/>
    <p:sldId id="267" r:id="rId21"/>
    <p:sldId id="302" r:id="rId22"/>
    <p:sldId id="308" r:id="rId23"/>
    <p:sldId id="309" r:id="rId24"/>
    <p:sldId id="310" r:id="rId25"/>
    <p:sldId id="311" r:id="rId26"/>
    <p:sldId id="276" r:id="rId27"/>
    <p:sldId id="280" r:id="rId28"/>
    <p:sldId id="281" r:id="rId29"/>
    <p:sldId id="282" r:id="rId30"/>
    <p:sldId id="312" r:id="rId31"/>
    <p:sldId id="283" r:id="rId32"/>
    <p:sldId id="313" r:id="rId33"/>
    <p:sldId id="322" r:id="rId34"/>
    <p:sldId id="324" r:id="rId35"/>
    <p:sldId id="325" r:id="rId36"/>
    <p:sldId id="314" r:id="rId37"/>
    <p:sldId id="284" r:id="rId38"/>
    <p:sldId id="319" r:id="rId39"/>
    <p:sldId id="320" r:id="rId40"/>
    <p:sldId id="321" r:id="rId41"/>
    <p:sldId id="286" r:id="rId42"/>
    <p:sldId id="288" r:id="rId43"/>
    <p:sldId id="289" r:id="rId44"/>
    <p:sldId id="290" r:id="rId45"/>
    <p:sldId id="291" r:id="rId46"/>
    <p:sldId id="292" r:id="rId47"/>
    <p:sldId id="29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7A4AD7F-0793-4EF7-B403-5E14941A9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21415-476C-4EC3-B86F-915B3D54F33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6F2AD-394C-4F30-950C-3808996F8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clipartguide.com/_pages/0060-0503-0915-5707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hyperlink" Target="What%20is%20Static%20Electricity%20%20%20(%20Animation%20).flv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catalog2.panasonic.com/webapp/wcs/stores/servlet/ModelDetail?storeId=11251&amp;catalogId=11005&amp;itemId=63406&amp;catGroupId=11061&amp;modelNo=CW-XC183HU&amp;surfModel=CW-XC183HU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Electricity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/>
          <a:p>
            <a:r>
              <a:rPr lang="en-US" dirty="0" smtClean="0"/>
              <a:t>Chapter 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Electric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686800" cy="5867400"/>
          </a:xfrm>
        </p:spPr>
        <p:txBody>
          <a:bodyPr>
            <a:normAutofit/>
          </a:bodyPr>
          <a:lstStyle/>
          <a:p>
            <a:pPr lvl="1"/>
            <a:r>
              <a:rPr lang="en-US" sz="4000" dirty="0" smtClean="0"/>
              <a:t>Example</a:t>
            </a:r>
            <a:r>
              <a:rPr lang="en-US" sz="4000" dirty="0"/>
              <a:t>:  doubling the charge on one object doubles the electric force</a:t>
            </a:r>
          </a:p>
          <a:p>
            <a:pPr lvl="1"/>
            <a:r>
              <a:rPr lang="en-US" sz="4000" dirty="0"/>
              <a:t>Example:  doubling the distance between the objects the electric force is one fourth as strong</a:t>
            </a:r>
          </a:p>
          <a:p>
            <a:pPr lvl="0"/>
            <a:r>
              <a:rPr lang="en-US" sz="4000" dirty="0"/>
              <a:t>Inside an atom electric forces are stronger then gravitational force, but on large scale matter is mostly neutral and electric forces are close to zero.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20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762000" y="1828800"/>
            <a:ext cx="754380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Electrically charged </a:t>
            </a:r>
          </a:p>
          <a:p>
            <a:pPr algn="ctr">
              <a:spcBef>
                <a:spcPct val="50000"/>
              </a:spcBef>
            </a:pPr>
            <a:r>
              <a:rPr lang="en-US" sz="4000" dirty="0"/>
              <a:t>objects obey </a:t>
            </a:r>
          </a:p>
          <a:p>
            <a:pPr algn="ctr">
              <a:spcBef>
                <a:spcPct val="50000"/>
              </a:spcBef>
            </a:pPr>
            <a:r>
              <a:rPr lang="en-US" sz="4000" dirty="0"/>
              <a:t>the following rules:</a:t>
            </a:r>
          </a:p>
          <a:p>
            <a:pPr algn="ctr">
              <a:spcBef>
                <a:spcPct val="50000"/>
              </a:spcBef>
            </a:pPr>
            <a:r>
              <a:rPr lang="en-US" sz="3200" dirty="0"/>
              <a:t>	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432175" y="279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065213" y="2435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44042" name="Picture 10" descr="clipart: Atom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75" y="46038"/>
            <a:ext cx="952500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Law of conservation of charge: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1371600"/>
            <a:ext cx="6858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Charge may be transferred from object to object, but it cannot be created nor destroyed</a:t>
            </a:r>
          </a:p>
        </p:txBody>
      </p:sp>
      <p:pic>
        <p:nvPicPr>
          <p:cNvPr id="45061" name="Picture 5" descr="u8l2a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95600"/>
            <a:ext cx="79248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1590675"/>
            <a:ext cx="914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/>
            </a:r>
            <a:br>
              <a:rPr lang="en-US">
                <a:latin typeface="Times New Roman" pitchFamily="18" charset="0"/>
              </a:rPr>
            </a:br>
            <a:r>
              <a:rPr lang="en-US">
                <a:latin typeface="Times New Roman" pitchFamily="18" charset="0"/>
              </a:rPr>
              <a:t/>
            </a:r>
            <a:br>
              <a:rPr lang="en-US">
                <a:latin typeface="Times New Roman" pitchFamily="18" charset="0"/>
              </a:rPr>
            </a:br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81000" y="228600"/>
            <a:ext cx="8534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3200" dirty="0"/>
              <a:t>2</a:t>
            </a:r>
            <a:r>
              <a:rPr lang="en-US" sz="3200" dirty="0" smtClean="0"/>
              <a:t>. </a:t>
            </a:r>
            <a:r>
              <a:rPr lang="en-US" sz="3200" b="1" dirty="0"/>
              <a:t>Like charges repel, and opposite charges attract.</a:t>
            </a:r>
            <a:endParaRPr lang="en-US" sz="3200" dirty="0"/>
          </a:p>
          <a:p>
            <a:pPr>
              <a:spcBef>
                <a:spcPct val="50000"/>
              </a:spcBef>
            </a:pPr>
            <a:endParaRPr lang="en-US" sz="3200" dirty="0"/>
          </a:p>
        </p:txBody>
      </p:sp>
      <p:pic>
        <p:nvPicPr>
          <p:cNvPr id="5" name="Picture 5" descr="eas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8382000" cy="5014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458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3. Surrounding every charge is an electric field.</a:t>
            </a:r>
          </a:p>
        </p:txBody>
      </p:sp>
      <p:pic>
        <p:nvPicPr>
          <p:cNvPr id="46092" name="Picture 12" descr="1p1nAni.gif (23187 bytes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52600"/>
            <a:ext cx="5486400" cy="4471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Electric Field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>
            <a:noAutofit/>
          </a:bodyPr>
          <a:lstStyle/>
          <a:p>
            <a:pPr lvl="0"/>
            <a:r>
              <a:rPr lang="en-US" sz="3600" b="1" dirty="0"/>
              <a:t>Electric field</a:t>
            </a:r>
            <a:r>
              <a:rPr lang="en-US" sz="3600" dirty="0"/>
              <a:t> is a field in a region of space that exerts electric forces on charged particles</a:t>
            </a:r>
          </a:p>
          <a:p>
            <a:pPr lvl="0"/>
            <a:r>
              <a:rPr lang="en-US" sz="3600" dirty="0"/>
              <a:t>the electric field is produce by electric charges or by changes magnetic fields</a:t>
            </a:r>
          </a:p>
          <a:p>
            <a:pPr lvl="0"/>
            <a:r>
              <a:rPr lang="en-US" sz="3600" b="1" dirty="0"/>
              <a:t>the strength of an electric field depends on the amount of charge that produces the field and on the distance from the field.</a:t>
            </a:r>
            <a:endParaRPr lang="en-US" sz="3600" dirty="0"/>
          </a:p>
          <a:p>
            <a:pPr lvl="0"/>
            <a:r>
              <a:rPr lang="en-US" sz="3600" dirty="0"/>
              <a:t>The more net charge an object has the greater is the force on </a:t>
            </a:r>
            <a:r>
              <a:rPr lang="en-US" sz="3600" dirty="0" smtClean="0"/>
              <a:t>it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Electric field</a:t>
            </a:r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600200"/>
            <a:ext cx="7239000" cy="2895600"/>
          </a:xfrm>
          <a:noFill/>
          <a:ln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1000" y="990600"/>
            <a:ext cx="815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/>
              <a:t>P</a:t>
            </a:r>
            <a:r>
              <a:rPr lang="en-US" sz="3600" u="sng" dirty="0">
                <a:solidFill>
                  <a:srgbClr val="FF0000"/>
                </a:solidFill>
              </a:rPr>
              <a:t>o</a:t>
            </a:r>
            <a:r>
              <a:rPr lang="en-US" sz="3600" dirty="0"/>
              <a:t>sitive- </a:t>
            </a:r>
            <a:r>
              <a:rPr lang="en-US" sz="3600" u="sng" dirty="0">
                <a:solidFill>
                  <a:srgbClr val="FF0000"/>
                </a:solidFill>
              </a:rPr>
              <a:t>O</a:t>
            </a:r>
            <a:r>
              <a:rPr lang="en-US" sz="3600" dirty="0"/>
              <a:t>ut				</a:t>
            </a:r>
            <a:r>
              <a:rPr lang="en-US" sz="3600" u="sng" dirty="0">
                <a:solidFill>
                  <a:srgbClr val="FF0000"/>
                </a:solidFill>
              </a:rPr>
              <a:t>N</a:t>
            </a:r>
            <a:r>
              <a:rPr lang="en-US" sz="3600" dirty="0"/>
              <a:t>egative- </a:t>
            </a:r>
            <a:r>
              <a:rPr lang="en-US" sz="3600" u="sng" dirty="0">
                <a:solidFill>
                  <a:srgbClr val="FF0000"/>
                </a:solidFill>
              </a:rPr>
              <a:t>In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8600" y="4419600"/>
            <a:ext cx="86868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Electric field depends on: distance and </a:t>
            </a:r>
            <a:r>
              <a:rPr lang="en-US" sz="3200" b="1" dirty="0" smtClean="0"/>
              <a:t>charge</a:t>
            </a:r>
          </a:p>
          <a:p>
            <a:pPr lvl="0"/>
            <a:r>
              <a:rPr lang="en-US" sz="3200" dirty="0" smtClean="0"/>
              <a:t>The electric field around a positive charge points outward</a:t>
            </a:r>
          </a:p>
          <a:p>
            <a:pPr lvl="0"/>
            <a:r>
              <a:rPr lang="en-US" sz="3200" dirty="0" smtClean="0"/>
              <a:t>The electric field around a negative charge points inward</a:t>
            </a:r>
          </a:p>
          <a:p>
            <a:pPr>
              <a:spcBef>
                <a:spcPct val="50000"/>
              </a:spcBef>
            </a:pP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438400" y="3657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590800" y="3733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324600" y="36576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4. Electrons move easily through conductors: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752600" y="2209800"/>
            <a:ext cx="51816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/>
          </a:p>
          <a:p>
            <a:pPr>
              <a:spcBef>
                <a:spcPct val="50000"/>
              </a:spcBef>
            </a:pPr>
            <a:r>
              <a:rPr lang="en-US" sz="3600"/>
              <a:t>GOLD</a:t>
            </a:r>
          </a:p>
          <a:p>
            <a:pPr>
              <a:spcBef>
                <a:spcPct val="50000"/>
              </a:spcBef>
            </a:pPr>
            <a:r>
              <a:rPr lang="en-US" sz="3600"/>
              <a:t>SILVER </a:t>
            </a:r>
          </a:p>
          <a:p>
            <a:pPr>
              <a:spcBef>
                <a:spcPct val="50000"/>
              </a:spcBef>
            </a:pPr>
            <a:r>
              <a:rPr lang="en-US" sz="3600"/>
              <a:t>COPPER</a:t>
            </a:r>
          </a:p>
        </p:txBody>
      </p:sp>
      <p:sp>
        <p:nvSpPr>
          <p:cNvPr id="47109" name="AutoShape 5"/>
          <p:cNvSpPr>
            <a:spLocks/>
          </p:cNvSpPr>
          <p:nvPr/>
        </p:nvSpPr>
        <p:spPr bwMode="auto">
          <a:xfrm>
            <a:off x="3962400" y="3276600"/>
            <a:ext cx="2286000" cy="17526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6172200" y="37338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METALS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5. Electrons do not move easily through insulators: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371600" y="2514600"/>
            <a:ext cx="70104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PLASTIC</a:t>
            </a:r>
          </a:p>
          <a:p>
            <a:pPr>
              <a:spcBef>
                <a:spcPct val="50000"/>
              </a:spcBef>
            </a:pPr>
            <a:r>
              <a:rPr lang="en-US" sz="3600"/>
              <a:t>WOOD</a:t>
            </a:r>
          </a:p>
          <a:p>
            <a:pPr>
              <a:spcBef>
                <a:spcPct val="50000"/>
              </a:spcBef>
            </a:pPr>
            <a:r>
              <a:rPr lang="en-US" sz="3600"/>
              <a:t>RUBBER</a:t>
            </a:r>
          </a:p>
          <a:p>
            <a:pPr>
              <a:spcBef>
                <a:spcPct val="50000"/>
              </a:spcBef>
            </a:pPr>
            <a:r>
              <a:rPr lang="en-US" sz="3600"/>
              <a:t>GLASS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Flexible_PVC_Electric_Wi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/>
              <a:t>Which part of the material is the conductor?  </a:t>
            </a:r>
          </a:p>
          <a:p>
            <a:pPr>
              <a:spcBef>
                <a:spcPct val="50000"/>
              </a:spcBef>
            </a:pPr>
            <a:r>
              <a:rPr lang="en-US" sz="3800"/>
              <a:t>Which part of the material is the Insulator?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 Performance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638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SPS10.  Students will investigate the properties of electricity and magnetism.</a:t>
            </a:r>
          </a:p>
          <a:p>
            <a:pPr lvl="0">
              <a:buNone/>
            </a:pPr>
            <a:r>
              <a:rPr lang="en-US" dirty="0" smtClean="0"/>
              <a:t>SPS10. A.  Investigate </a:t>
            </a:r>
            <a:r>
              <a:rPr lang="en-US" dirty="0"/>
              <a:t>static electricity in terms of </a:t>
            </a:r>
          </a:p>
          <a:p>
            <a:pPr lvl="1"/>
            <a:r>
              <a:rPr lang="en-US" dirty="0"/>
              <a:t>Friction</a:t>
            </a:r>
          </a:p>
          <a:p>
            <a:pPr lvl="1"/>
            <a:r>
              <a:rPr lang="en-US" dirty="0"/>
              <a:t>Induction</a:t>
            </a:r>
          </a:p>
          <a:p>
            <a:pPr lvl="1"/>
            <a:r>
              <a:rPr lang="en-US" dirty="0"/>
              <a:t>conduction</a:t>
            </a:r>
          </a:p>
          <a:p>
            <a:pPr lvl="0">
              <a:buNone/>
            </a:pPr>
            <a:r>
              <a:rPr lang="en-US" dirty="0" smtClean="0"/>
              <a:t>SPS10. B.  Explain </a:t>
            </a:r>
            <a:r>
              <a:rPr lang="en-US" dirty="0"/>
              <a:t>the flow of electrons in terms of</a:t>
            </a:r>
          </a:p>
          <a:p>
            <a:pPr lvl="1"/>
            <a:r>
              <a:rPr lang="en-US" dirty="0"/>
              <a:t>Alternating and direct current</a:t>
            </a:r>
          </a:p>
          <a:p>
            <a:pPr lvl="1"/>
            <a:r>
              <a:rPr lang="en-US" dirty="0"/>
              <a:t>The relationship among voltage, resistance, and current</a:t>
            </a:r>
          </a:p>
          <a:p>
            <a:pPr lvl="1"/>
            <a:r>
              <a:rPr lang="en-US" dirty="0"/>
              <a:t>Simple series and parallel </a:t>
            </a:r>
            <a:r>
              <a:rPr lang="en-US" dirty="0" smtClean="0"/>
              <a:t>circuits</a:t>
            </a:r>
          </a:p>
          <a:p>
            <a:pPr>
              <a:buNone/>
            </a:pPr>
            <a:r>
              <a:rPr lang="en-US" dirty="0" smtClean="0"/>
              <a:t>SPS10. C. </a:t>
            </a:r>
            <a:r>
              <a:rPr lang="en-US" dirty="0"/>
              <a:t>Investigate applications of magnetism and/or its relationship to the movement of electrical change as it relates to</a:t>
            </a:r>
          </a:p>
          <a:p>
            <a:pPr lvl="1"/>
            <a:r>
              <a:rPr lang="en-US" dirty="0" smtClean="0"/>
              <a:t>Electromagnets</a:t>
            </a:r>
            <a:endParaRPr lang="en-US" dirty="0"/>
          </a:p>
          <a:p>
            <a:pPr lvl="1"/>
            <a:r>
              <a:rPr lang="en-US" dirty="0" smtClean="0"/>
              <a:t>Simple </a:t>
            </a:r>
            <a:r>
              <a:rPr lang="en-US" dirty="0"/>
              <a:t>motors</a:t>
            </a:r>
          </a:p>
          <a:p>
            <a:pPr lvl="1"/>
            <a:r>
              <a:rPr lang="en-US" dirty="0" smtClean="0"/>
              <a:t>Permanent magnets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438400" y="1295400"/>
            <a:ext cx="63246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/>
              <a:t>1.  Static electricity is the study of the behavior of electric charges, including how charge is transferred between objects (in three ways).</a:t>
            </a:r>
          </a:p>
          <a:p>
            <a:pPr eaLnBrk="0" hangingPunct="0"/>
            <a:endParaRPr lang="en-US" dirty="0">
              <a:latin typeface="Times New Roman" pitchFamily="18" charset="0"/>
            </a:endParaRPr>
          </a:p>
        </p:txBody>
      </p:sp>
      <p:pic>
        <p:nvPicPr>
          <p:cNvPr id="39939" name="Picture 3" descr="trol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2239217" cy="2057400"/>
          </a:xfrm>
          <a:prstGeom prst="rect">
            <a:avLst/>
          </a:prstGeom>
          <a:noFill/>
        </p:spPr>
      </p:pic>
      <p:pic>
        <p:nvPicPr>
          <p:cNvPr id="39941" name="Picture 5" descr="h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867400"/>
            <a:ext cx="1508125" cy="685800"/>
          </a:xfrm>
          <a:prstGeom prst="rect">
            <a:avLst/>
          </a:prstGeom>
          <a:noFill/>
        </p:spPr>
      </p:pic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7467600" cy="293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dirty="0">
                <a:latin typeface="Georgia" pitchFamily="18" charset="0"/>
              </a:rPr>
              <a:t>Have you ever felt a shock when you touched an object after walking across a carpet? A stream of electrons jumped to you from that object. This is called </a:t>
            </a:r>
            <a:r>
              <a:rPr lang="en-US" sz="2800" b="1" dirty="0">
                <a:latin typeface="Georgia" pitchFamily="18" charset="0"/>
              </a:rPr>
              <a:t>static electricity</a:t>
            </a:r>
            <a:r>
              <a:rPr lang="en-US" dirty="0" smtClean="0">
                <a:latin typeface="Georgia" pitchFamily="18" charset="0"/>
              </a:rPr>
              <a:t>.</a:t>
            </a:r>
          </a:p>
          <a:p>
            <a:pPr eaLnBrk="0" hangingPunct="0"/>
            <a:endParaRPr lang="en-US" dirty="0">
              <a:latin typeface="Georgia" pitchFamily="18" charset="0"/>
            </a:endParaRPr>
          </a:p>
          <a:p>
            <a:pPr algn="ctr" eaLnBrk="0" hangingPunct="0"/>
            <a:r>
              <a:rPr lang="en-US" sz="2800" dirty="0" smtClean="0">
                <a:latin typeface="Georgia" pitchFamily="18" charset="0"/>
                <a:hlinkClick r:id="rId4" action="ppaction://hlinkfile"/>
              </a:rPr>
              <a:t>Static Electricity Video</a:t>
            </a:r>
            <a:endParaRPr lang="en-US" sz="2800" dirty="0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Types of electricity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Transferring Electric Charge</a:t>
            </a:r>
            <a:endParaRPr lang="en-US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3962400" cy="4525963"/>
          </a:xfrm>
        </p:spPr>
        <p:txBody>
          <a:bodyPr/>
          <a:lstStyle/>
          <a:p>
            <a:pPr marL="571500" indent="-514350">
              <a:buFont typeface="+mj-lt"/>
              <a:buAutoNum type="arabicPeriod"/>
            </a:pPr>
            <a:r>
              <a:rPr lang="en-US" dirty="0" smtClean="0"/>
              <a:t>charge </a:t>
            </a:r>
            <a:r>
              <a:rPr lang="en-US" dirty="0"/>
              <a:t>transfer by </a:t>
            </a:r>
            <a:r>
              <a:rPr lang="en-US" u="sng" dirty="0" smtClean="0"/>
              <a:t>friction (rubbing)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Static </a:t>
            </a:r>
            <a:r>
              <a:rPr lang="en-US" dirty="0"/>
              <a:t>electricity transferred by rubbing a balloon on the boy’s hair</a:t>
            </a:r>
          </a:p>
          <a:p>
            <a:pPr marL="971550" lvl="1" indent="-514350">
              <a:buNone/>
            </a:pPr>
            <a:endParaRPr lang="en-US" u="sng" dirty="0"/>
          </a:p>
        </p:txBody>
      </p:sp>
      <p:pic>
        <p:nvPicPr>
          <p:cNvPr id="4" name="Picture 5" descr="static_ball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1980" y="1600200"/>
            <a:ext cx="473202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Transferring Electric Charge</a:t>
            </a:r>
            <a:endParaRPr lang="en-US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4419600" cy="4525963"/>
          </a:xfrm>
        </p:spPr>
        <p:txBody>
          <a:bodyPr/>
          <a:lstStyle/>
          <a:p>
            <a:pPr marL="571500" indent="-514350">
              <a:buNone/>
            </a:pPr>
            <a:r>
              <a:rPr lang="en-US" dirty="0" smtClean="0"/>
              <a:t>2.  Charge transfer by </a:t>
            </a:r>
            <a:r>
              <a:rPr lang="en-US" u="sng" dirty="0" smtClean="0"/>
              <a:t>contact (direct contact)</a:t>
            </a:r>
          </a:p>
          <a:p>
            <a:r>
              <a:rPr lang="en-US" sz="2800" dirty="0" smtClean="0"/>
              <a:t>Van de </a:t>
            </a:r>
            <a:r>
              <a:rPr lang="en-US" sz="2800" dirty="0" err="1" smtClean="0"/>
              <a:t>Graaff</a:t>
            </a:r>
            <a:r>
              <a:rPr lang="en-US" sz="2800" dirty="0" smtClean="0"/>
              <a:t> generator – machine that produces static electricity</a:t>
            </a:r>
          </a:p>
          <a:p>
            <a:pPr marL="971550" lvl="1" indent="-514350">
              <a:buNone/>
            </a:pPr>
            <a:endParaRPr lang="en-US" u="sng" dirty="0"/>
          </a:p>
        </p:txBody>
      </p:sp>
      <p:pic>
        <p:nvPicPr>
          <p:cNvPr id="5" name="Picture 7" descr="StaticElectricity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273628"/>
            <a:ext cx="4343400" cy="55843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Transferring Electric Charge</a:t>
            </a:r>
            <a:endParaRPr lang="en-US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962400" cy="5029200"/>
          </a:xfrm>
        </p:spPr>
        <p:txBody>
          <a:bodyPr>
            <a:normAutofit lnSpcReduction="10000"/>
          </a:bodyPr>
          <a:lstStyle/>
          <a:p>
            <a:pPr marL="571500" indent="-514350">
              <a:buAutoNum type="arabicPeriod" startAt="3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charge transfer by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induction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(without contact) </a:t>
            </a:r>
          </a:p>
          <a:p>
            <a:pPr marL="971550" lvl="1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Shocking your hand on a doorknob before touching it</a:t>
            </a:r>
          </a:p>
          <a:p>
            <a:pPr marL="971550" lvl="1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Being struck by lightning b/c you are standing near a tree.</a:t>
            </a:r>
          </a:p>
          <a:p>
            <a:pPr marL="971550" lvl="1" indent="-514350">
              <a:buNone/>
            </a:pPr>
            <a:endParaRPr lang="en-US" u="sng" dirty="0"/>
          </a:p>
        </p:txBody>
      </p:sp>
      <p:pic>
        <p:nvPicPr>
          <p:cNvPr id="6" name="Picture 7" descr="static_sparks-fing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1" y="1143000"/>
            <a:ext cx="5181599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28600" y="1295400"/>
            <a:ext cx="85344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/>
              <a:t>2</a:t>
            </a:r>
            <a:r>
              <a:rPr lang="en-US" sz="3200" dirty="0" smtClean="0"/>
              <a:t>.  Electric Current is a continuous flow of electrons. 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example:  wall outlet</a:t>
            </a:r>
          </a:p>
          <a:p>
            <a:pPr eaLnBrk="0" hangingPunct="0"/>
            <a:endParaRPr lang="en-US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Types of electricity</a:t>
            </a:r>
            <a:endParaRPr lang="en-US" sz="4800" b="1" dirty="0"/>
          </a:p>
        </p:txBody>
      </p:sp>
      <p:pic>
        <p:nvPicPr>
          <p:cNvPr id="7" name="Picture 4" descr="IN00523A.gif (2655 bytes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86200"/>
            <a:ext cx="2709863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35362"/>
          </a:xfrm>
        </p:spPr>
        <p:txBody>
          <a:bodyPr>
            <a:normAutofit/>
          </a:bodyPr>
          <a:lstStyle/>
          <a:p>
            <a:r>
              <a:rPr lang="en-US" sz="7200" dirty="0"/>
              <a:t> Electric Current and Ohm’s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How do we use electricity?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1524000"/>
            <a:ext cx="51054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We use electricity to do many jobs for us -- from lighting and heating/cooling our homes, to powering our televisions</a:t>
            </a:r>
            <a:r>
              <a:rPr lang="en-US" sz="320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3200"/>
              <a:t> and computers.  </a:t>
            </a:r>
            <a:endParaRPr lang="en-US" sz="4400">
              <a:solidFill>
                <a:schemeClr val="tx2"/>
              </a:solidFill>
              <a:latin typeface="Times New Roman" pitchFamily="18" charset="0"/>
            </a:endParaRPr>
          </a:p>
          <a:p>
            <a:endParaRPr lang="en-US" sz="3200"/>
          </a:p>
          <a:p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48132" name="Picture 4" descr="Picture of CW-XC183HU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219200"/>
            <a:ext cx="914400" cy="6858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95400" y="6858000"/>
            <a:ext cx="5829300" cy="2286000"/>
            <a:chOff x="0" y="0"/>
            <a:chExt cx="3672" cy="1440"/>
          </a:xfrm>
        </p:grpSpPr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3672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3672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800">
                  <a:solidFill>
                    <a:srgbClr val="000000"/>
                  </a:solidFill>
                  <a:latin typeface="Verdana" pitchFamily="34" charset="0"/>
                </a:rPr>
                <a:t>  </a:t>
              </a:r>
              <a:r>
                <a:rPr lang="en-US" sz="14400">
                  <a:solidFill>
                    <a:srgbClr val="000000"/>
                  </a:solidFill>
                  <a:latin typeface="Verdana" pitchFamily="34" charset="0"/>
                </a:rPr>
                <a:t> </a:t>
              </a:r>
              <a:r>
                <a:rPr lang="en-US" sz="800">
                  <a:solidFill>
                    <a:srgbClr val="000000"/>
                  </a:solidFill>
                  <a:latin typeface="Verdana" pitchFamily="34" charset="0"/>
                </a:rPr>
                <a:t>                                                                                </a:t>
              </a:r>
            </a:p>
          </p:txBody>
        </p:sp>
      </p:grpSp>
      <p:pic>
        <p:nvPicPr>
          <p:cNvPr id="48136" name="Picture 8" descr="f_20051030_sharpaquos_339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2286000"/>
            <a:ext cx="2914650" cy="2286000"/>
          </a:xfrm>
          <a:prstGeom prst="rect">
            <a:avLst/>
          </a:prstGeom>
          <a:noFill/>
        </p:spPr>
      </p:pic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838200" y="5105400"/>
            <a:ext cx="7467600" cy="258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Electricity is a controllable and convenient form of energy used in the applications of heat, light and power.  </a:t>
            </a:r>
          </a:p>
          <a:p>
            <a:pPr eaLnBrk="0" hangingPunct="0"/>
            <a:endParaRPr lang="en-US" sz="3200"/>
          </a:p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Why it’s important!!!!!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latin typeface="Comic Sans MS" pitchFamily="66" charset="0"/>
              </a:rPr>
              <a:t>Without electric current, many devices would not exist, including telephones, personal computers, and lightning!</a:t>
            </a:r>
          </a:p>
        </p:txBody>
      </p:sp>
      <p:pic>
        <p:nvPicPr>
          <p:cNvPr id="69636" name="Picture 4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wavAudioFile r:embed="rId1" name="ELPHRG01.wav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638800" y="3276600"/>
            <a:ext cx="2514600" cy="2514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1" fill="hold"/>
                                        <p:tgtEl>
                                          <p:spTgt spid="696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6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pitchFamily="66" charset="0"/>
              </a:rPr>
              <a:t>A. The flow of charges through a wire or conductor is called </a:t>
            </a:r>
            <a:r>
              <a:rPr lang="en-US" sz="3200" b="1" dirty="0">
                <a:latin typeface="Comic Sans MS" pitchFamily="66" charset="0"/>
              </a:rPr>
              <a:t>electric current</a:t>
            </a:r>
            <a:r>
              <a:rPr lang="en-US" sz="3200" dirty="0">
                <a:latin typeface="Comic Sans MS" pitchFamily="66" charset="0"/>
              </a:rPr>
              <a:t>.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686800" cy="5410200"/>
          </a:xfrm>
        </p:spPr>
        <p:txBody>
          <a:bodyPr>
            <a:noAutofit/>
          </a:bodyPr>
          <a:lstStyle/>
          <a:p>
            <a:pPr marL="609600" indent="-609600">
              <a:buFontTx/>
              <a:buAutoNum type="arabicPeriod"/>
            </a:pPr>
            <a:r>
              <a:rPr lang="en-US" dirty="0">
                <a:latin typeface="Comic Sans MS" pitchFamily="66" charset="0"/>
              </a:rPr>
              <a:t>Current is usually the flow of electrons.</a:t>
            </a:r>
          </a:p>
          <a:p>
            <a:pPr marL="609600" indent="-609600">
              <a:buFontTx/>
              <a:buAutoNum type="arabicPeriod"/>
            </a:pPr>
            <a:r>
              <a:rPr lang="en-US" dirty="0">
                <a:latin typeface="Comic Sans MS" pitchFamily="66" charset="0"/>
              </a:rPr>
              <a:t>Electric current is measured in </a:t>
            </a:r>
            <a:r>
              <a:rPr lang="en-US" b="1" dirty="0">
                <a:latin typeface="Comic Sans MS" pitchFamily="66" charset="0"/>
              </a:rPr>
              <a:t>amperes (A).</a:t>
            </a:r>
          </a:p>
          <a:p>
            <a:pPr marL="609600" indent="-609600">
              <a:buFontTx/>
              <a:buAutoNum type="arabicPeriod"/>
            </a:pPr>
            <a:r>
              <a:rPr lang="en-US" dirty="0">
                <a:latin typeface="Comic Sans MS" pitchFamily="66" charset="0"/>
              </a:rPr>
              <a:t>Charges flow from high voltage to low voltage.</a:t>
            </a:r>
          </a:p>
          <a:p>
            <a:pPr marL="609600" indent="-609600">
              <a:buFontTx/>
              <a:buNone/>
            </a:pPr>
            <a:r>
              <a:rPr lang="en-US" dirty="0">
                <a:latin typeface="Comic Sans MS" pitchFamily="66" charset="0"/>
              </a:rPr>
              <a:t>	a. </a:t>
            </a:r>
            <a:r>
              <a:rPr lang="en-US" b="1" dirty="0">
                <a:latin typeface="Comic Sans MS" pitchFamily="66" charset="0"/>
              </a:rPr>
              <a:t>Voltage difference-</a:t>
            </a:r>
            <a:r>
              <a:rPr lang="en-US" dirty="0">
                <a:latin typeface="Comic Sans MS" pitchFamily="66" charset="0"/>
              </a:rPr>
              <a:t> the push that causes charges to move, measured in </a:t>
            </a:r>
            <a:r>
              <a:rPr lang="en-US" b="1" dirty="0">
                <a:latin typeface="Comic Sans MS" pitchFamily="66" charset="0"/>
              </a:rPr>
              <a:t>volts (V).</a:t>
            </a:r>
          </a:p>
          <a:p>
            <a:pPr marL="609600" indent="-609600">
              <a:buFontTx/>
              <a:buNone/>
            </a:pPr>
            <a:r>
              <a:rPr lang="en-US" dirty="0">
                <a:latin typeface="Comic Sans MS" pitchFamily="66" charset="0"/>
              </a:rPr>
              <a:t>4. For charges to flow, the wire must always be connected in a closed path, or </a:t>
            </a:r>
            <a:r>
              <a:rPr lang="en-US" b="1" dirty="0">
                <a:latin typeface="Comic Sans MS" pitchFamily="66" charset="0"/>
              </a:rPr>
              <a:t>circuit.</a:t>
            </a:r>
          </a:p>
          <a:p>
            <a:pPr marL="609600" indent="-609600">
              <a:buFontTx/>
              <a:buNone/>
            </a:pPr>
            <a:r>
              <a:rPr lang="en-US" dirty="0"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latin typeface="Comic Sans MS" pitchFamily="66" charset="0"/>
              </a:rPr>
              <a:t>2 types of electric current (DC/AC)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41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u="sng" dirty="0">
                <a:latin typeface="Comic Sans MS" pitchFamily="66" charset="0"/>
              </a:rPr>
              <a:t>Direct Current (DC)</a:t>
            </a:r>
          </a:p>
          <a:p>
            <a:r>
              <a:rPr lang="en-US" dirty="0">
                <a:latin typeface="Comic Sans MS" pitchFamily="66" charset="0"/>
              </a:rPr>
              <a:t>Flow of electric charge in only one direction.</a:t>
            </a:r>
          </a:p>
          <a:p>
            <a:r>
              <a:rPr lang="en-US" dirty="0">
                <a:latin typeface="Comic Sans MS" pitchFamily="66" charset="0"/>
              </a:rPr>
              <a:t>Flashlight and other battery operated devices use DC.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572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u="sng" dirty="0">
                <a:latin typeface="Comic Sans MS" pitchFamily="66" charset="0"/>
              </a:rPr>
              <a:t>Alternating Current (AC)</a:t>
            </a:r>
          </a:p>
          <a:p>
            <a:r>
              <a:rPr lang="en-US" dirty="0">
                <a:latin typeface="Comic Sans MS" pitchFamily="66" charset="0"/>
              </a:rPr>
              <a:t>Flow of electric charge that regularly reverses its direction.</a:t>
            </a:r>
          </a:p>
          <a:p>
            <a:r>
              <a:rPr lang="en-US" dirty="0">
                <a:latin typeface="Comic Sans MS" pitchFamily="66" charset="0"/>
              </a:rPr>
              <a:t>Current in your homes, schools, and etc is 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7200"/>
              <a:t>What 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800600"/>
            <a:ext cx="6400800" cy="1752600"/>
          </a:xfrm>
        </p:spPr>
        <p:txBody>
          <a:bodyPr/>
          <a:lstStyle/>
          <a:p>
            <a:r>
              <a:rPr lang="en-US" sz="8800"/>
              <a:t>Electricity?</a:t>
            </a:r>
          </a:p>
        </p:txBody>
      </p:sp>
      <p:pic>
        <p:nvPicPr>
          <p:cNvPr id="22534" name="Picture 6" descr="image of Benjamin Frank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609600"/>
            <a:ext cx="51054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 Current  (I)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AC= alternating current- reverses direction ex: current in schools and homes</a:t>
            </a:r>
          </a:p>
          <a:p>
            <a:r>
              <a:rPr lang="en-US" sz="3600" dirty="0"/>
              <a:t>DC= direct current- one direction                ex: current in a battery</a:t>
            </a:r>
          </a:p>
          <a:p>
            <a:pPr lvl="1"/>
            <a:r>
              <a:rPr lang="en-US" sz="3600" dirty="0"/>
              <a:t>Current travels easily through conductors.</a:t>
            </a:r>
          </a:p>
          <a:p>
            <a:pPr lvl="1"/>
            <a:r>
              <a:rPr lang="en-US" sz="3600" dirty="0"/>
              <a:t>Current travels poorly through insulators.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Resistance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   </a:t>
            </a:r>
            <a:r>
              <a:rPr lang="en-US" u="sng" dirty="0">
                <a:latin typeface="Comic Sans MS" pitchFamily="66" charset="0"/>
              </a:rPr>
              <a:t>Resistance</a:t>
            </a:r>
            <a:r>
              <a:rPr lang="en-US" dirty="0">
                <a:latin typeface="Comic Sans MS" pitchFamily="66" charset="0"/>
              </a:rPr>
              <a:t> is  the tendency for a material to oppose the flow of electrons, changing electrical energy into thermal energy and light. 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All materials have some electrical resistance.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Resistance is measured in </a:t>
            </a:r>
            <a:r>
              <a:rPr lang="en-US" u="sng" dirty="0"/>
              <a:t>Ohms, </a:t>
            </a:r>
            <a:r>
              <a:rPr lang="en-US" u="sng" dirty="0">
                <a:cs typeface="Arial" charset="0"/>
              </a:rPr>
              <a:t>Ω.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Making wires thinner, longer, or hotter increases the resistance.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Resistance (R)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sz="3400" b="1" dirty="0"/>
              <a:t>Resistance is affected by:</a:t>
            </a:r>
          </a:p>
          <a:p>
            <a:pPr marL="609600" indent="-609600">
              <a:buFontTx/>
              <a:buAutoNum type="arabicPeriod"/>
            </a:pPr>
            <a:r>
              <a:rPr lang="en-US" sz="3400" b="1" dirty="0"/>
              <a:t>Thickness (thin wires have more resistance than thick wires)</a:t>
            </a:r>
          </a:p>
          <a:p>
            <a:pPr marL="609600" indent="-609600">
              <a:buFontTx/>
              <a:buAutoNum type="arabicPeriod"/>
            </a:pPr>
            <a:r>
              <a:rPr lang="en-US" sz="3400" b="1" dirty="0"/>
              <a:t>Temperature (increases as temperature increases)</a:t>
            </a:r>
          </a:p>
          <a:p>
            <a:pPr marL="609600" indent="-609600">
              <a:buFontTx/>
              <a:buAutoNum type="arabicPeriod"/>
            </a:pPr>
            <a:r>
              <a:rPr lang="en-US" sz="3400" b="1" dirty="0"/>
              <a:t>Length (greater in longer wires than shorter wires)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20.2 Electric Current and Ohm’s Law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Insulators create resistance (opposition to the flow of charges in a material)</a:t>
            </a:r>
          </a:p>
          <a:p>
            <a:endParaRPr lang="en-US" dirty="0"/>
          </a:p>
          <a:p>
            <a:r>
              <a:rPr lang="en-US" dirty="0"/>
              <a:t>A material’s thickness, length, </a:t>
            </a:r>
            <a:r>
              <a:rPr lang="en-US" dirty="0" smtClean="0"/>
              <a:t>and temperature </a:t>
            </a:r>
            <a:r>
              <a:rPr lang="en-US" dirty="0"/>
              <a:t>affects its resistance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Electric </a:t>
            </a:r>
            <a:r>
              <a:rPr lang="en-US" sz="4000" dirty="0"/>
              <a:t>Current and Ohm’s Law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resistance is opposition to the flow of charges in a material</a:t>
            </a:r>
          </a:p>
          <a:p>
            <a:r>
              <a:rPr lang="en-US" dirty="0" smtClean="0"/>
              <a:t>Is </a:t>
            </a:r>
            <a:r>
              <a:rPr lang="en-US" dirty="0"/>
              <a:t>resistance greater or lesser in a longer </a:t>
            </a:r>
            <a:r>
              <a:rPr lang="en-US" dirty="0" smtClean="0"/>
              <a:t>wire?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Greater- </a:t>
            </a:r>
            <a:r>
              <a:rPr lang="en-US" dirty="0">
                <a:solidFill>
                  <a:srgbClr val="FF0000"/>
                </a:solidFill>
              </a:rPr>
              <a:t>electrons travel farther</a:t>
            </a:r>
          </a:p>
          <a:p>
            <a:r>
              <a:rPr lang="en-US" dirty="0"/>
              <a:t>Is resistance greater or lesser in thinner wire?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Greater- </a:t>
            </a:r>
            <a:r>
              <a:rPr lang="en-US" dirty="0">
                <a:solidFill>
                  <a:srgbClr val="FF0000"/>
                </a:solidFill>
              </a:rPr>
              <a:t>electrons collide less often</a:t>
            </a:r>
          </a:p>
          <a:p>
            <a:r>
              <a:rPr lang="en-US" dirty="0"/>
              <a:t>Is resistance greater or lesser in a hotter wire? 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Greater- </a:t>
            </a:r>
            <a:r>
              <a:rPr lang="en-US" dirty="0">
                <a:solidFill>
                  <a:srgbClr val="FF0000"/>
                </a:solidFill>
              </a:rPr>
              <a:t>electrons collide more</a:t>
            </a:r>
            <a:r>
              <a:rPr lang="en-US" dirty="0"/>
              <a:t> often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Electric </a:t>
            </a:r>
            <a:r>
              <a:rPr lang="en-US" sz="4000" dirty="0"/>
              <a:t>Current and Ohm’s Law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for charge to flow in a conducting wire, the wire must be connected in a complete loop that includes a source of electrical energy</a:t>
            </a:r>
          </a:p>
        </p:txBody>
      </p:sp>
      <p:pic>
        <p:nvPicPr>
          <p:cNvPr id="37893" name="Picture 5" descr="electric-curr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103563"/>
            <a:ext cx="4724400" cy="3754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Voltage (V)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Potential difference-difference in electrical charges between 2 objects; also called voltage</a:t>
            </a:r>
          </a:p>
          <a:p>
            <a:r>
              <a:rPr lang="en-US" sz="3600" dirty="0"/>
              <a:t>Batteries supply </a:t>
            </a:r>
            <a:r>
              <a:rPr lang="en-US" sz="3600" dirty="0" smtClean="0"/>
              <a:t>voltage</a:t>
            </a:r>
          </a:p>
          <a:p>
            <a:r>
              <a:rPr lang="en-US" sz="3600" dirty="0" smtClean="0"/>
              <a:t>Voltage sources include other devices like solar cells, and generators.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Ohm’s Law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mic Sans MS" pitchFamily="66" charset="0"/>
              </a:rPr>
              <a:t>The current in a circuit equals the voltage difference divided by the resistance: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mic Sans MS" pitchFamily="66" charset="0"/>
              </a:rPr>
              <a:t>Current = (I)  is measured in amperes.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mic Sans MS" pitchFamily="66" charset="0"/>
              </a:rPr>
              <a:t>Voltage difference = (V) is measured in volts.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mic Sans MS" pitchFamily="66" charset="0"/>
              </a:rPr>
              <a:t>Resistance = (R) is measured in ohms.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mic Sans MS" pitchFamily="66" charset="0"/>
              </a:rPr>
              <a:t>Current = </a:t>
            </a:r>
            <a:r>
              <a:rPr lang="en-US" sz="2800" u="sng" dirty="0">
                <a:latin typeface="Comic Sans MS" pitchFamily="66" charset="0"/>
              </a:rPr>
              <a:t>voltage difference  </a:t>
            </a:r>
            <a:r>
              <a:rPr lang="en-US" sz="2800" dirty="0">
                <a:latin typeface="Comic Sans MS" pitchFamily="66" charset="0"/>
              </a:rPr>
              <a:t> or  I = </a:t>
            </a:r>
            <a:r>
              <a:rPr lang="en-US" sz="2800" u="sng" dirty="0">
                <a:latin typeface="Comic Sans MS" pitchFamily="66" charset="0"/>
              </a:rPr>
              <a:t>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mic Sans MS" pitchFamily="66" charset="0"/>
              </a:rPr>
              <a:t>			resistance		                R	</a:t>
            </a:r>
            <a:endParaRPr lang="en-US" sz="2800" u="sng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Example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resistance if the voltage is 3 volts and the current is 9 amps?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Example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voltage is the resistance is 12 ohms and the current is 4 amps?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09600" y="457200"/>
            <a:ext cx="8077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/>
              <a:t>Electricity is the flow of electrical power or charge. </a:t>
            </a:r>
            <a:endParaRPr lang="en-US" sz="3200" dirty="0" smtClean="0"/>
          </a:p>
          <a:p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It is a secondary energy source which means that we get it from the conversion of other sources of energy, like coal, natural gas, oil, nuclear power and other natural sources, which are </a:t>
            </a:r>
            <a:r>
              <a:rPr lang="en-US" sz="3200" dirty="0" smtClean="0"/>
              <a:t>called </a:t>
            </a:r>
            <a:r>
              <a:rPr lang="en-US" sz="3200" dirty="0"/>
              <a:t>primary sources. </a:t>
            </a:r>
          </a:p>
        </p:txBody>
      </p:sp>
      <p:pic>
        <p:nvPicPr>
          <p:cNvPr id="8196" name="Picture 4" descr="elec_gene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519613"/>
            <a:ext cx="2895600" cy="2074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Example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current if the voltage is 14 volts and the resistance is 7 ohms?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7200">
                <a:latin typeface="Comic Sans MS" pitchFamily="66" charset="0"/>
              </a:rPr>
              <a:t>	Electrical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Why It’s Important!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latin typeface="Comic Sans MS" pitchFamily="66" charset="0"/>
              </a:rPr>
              <a:t>   </a:t>
            </a:r>
            <a:r>
              <a:rPr lang="en-US" i="1">
                <a:latin typeface="Comic Sans MS" pitchFamily="66" charset="0"/>
              </a:rPr>
              <a:t>The convenience and safety of household electricity depend on how the electric circuits in your home are designed.</a:t>
            </a:r>
          </a:p>
        </p:txBody>
      </p:sp>
      <p:pic>
        <p:nvPicPr>
          <p:cNvPr id="84996" name="Picture 4" descr="j0297707"/>
          <p:cNvPicPr>
            <a:picLocks noChangeAspect="1" noChangeArrowheads="1"/>
          </p:cNvPicPr>
          <p:nvPr/>
        </p:nvPicPr>
        <p:blipFill>
          <a:blip r:embed="rId2" cstate="print"/>
          <a:srcRect l="33646" b="35275"/>
          <a:stretch>
            <a:fillRect/>
          </a:stretch>
        </p:blipFill>
        <p:spPr bwMode="auto">
          <a:xfrm rot="-1714204">
            <a:off x="6375400" y="3581400"/>
            <a:ext cx="20955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Electrical Energy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570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>
                <a:cs typeface="Arial" charset="0"/>
              </a:rPr>
              <a:t>	Circuits rely on generators at power plants to produce a voltage difference across the outlet, causing the charge to move when the circuit is complete.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dirty="0">
                <a:cs typeface="Arial" charset="0"/>
              </a:rPr>
              <a:t>	</a:t>
            </a:r>
            <a:r>
              <a:rPr lang="en-US" sz="3200" b="1" u="sng" dirty="0">
                <a:cs typeface="Arial" charset="0"/>
              </a:rPr>
              <a:t>Two Types of Circuits: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dirty="0">
                <a:cs typeface="Arial" charset="0"/>
              </a:rPr>
              <a:t>1. Series Circuits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dirty="0">
                <a:cs typeface="Arial" charset="0"/>
              </a:rPr>
              <a:t>2. Parallel Circuits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dirty="0">
                <a:cs typeface="Arial" charset="0"/>
              </a:rPr>
              <a:t>	</a:t>
            </a:r>
          </a:p>
          <a:p>
            <a:pPr marL="342900" indent="-342900">
              <a:spcBef>
                <a:spcPct val="50000"/>
              </a:spcBef>
            </a:pPr>
            <a:endParaRPr lang="en-US" sz="32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Series / Parallel Circuits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Series circuit- the current has only one loop 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2000" dirty="0">
                <a:latin typeface="Comic Sans MS" pitchFamily="66" charset="0"/>
              </a:rPr>
              <a:t>wired one after another, so the amount of       current is the same throughout every part.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2000" dirty="0">
                <a:latin typeface="Comic Sans MS" pitchFamily="66" charset="0"/>
              </a:rPr>
              <a:t>Open circuit- if any part of a series is disconnected, no current flows through   the circuit.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2000" dirty="0">
                <a:latin typeface="Comic Sans MS" pitchFamily="66" charset="0"/>
              </a:rPr>
              <a:t>Example: strings of holiday lights.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endParaRPr lang="en-US" sz="2000" dirty="0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81200"/>
            <a:ext cx="3814762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2.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Parallel circuit- contains two or more branches for current to move through.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	a. Individual parts can be turned off without affecting the entire circuit.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	b. Example: the electrical system in a house.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and Parallel Circuits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r>
              <a:rPr lang="en-US"/>
              <a:t>Series Circuit</a:t>
            </a:r>
          </a:p>
          <a:p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81200"/>
            <a:ext cx="3814762" cy="4114800"/>
          </a:xfrm>
        </p:spPr>
        <p:txBody>
          <a:bodyPr/>
          <a:lstStyle/>
          <a:p>
            <a:r>
              <a:rPr lang="en-US"/>
              <a:t>Parallel Circuit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107525" name="Picture 5" descr="000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590800"/>
            <a:ext cx="3962400" cy="2476500"/>
          </a:xfrm>
          <a:prstGeom prst="rect">
            <a:avLst/>
          </a:prstGeom>
          <a:noFill/>
        </p:spPr>
      </p:pic>
      <p:pic>
        <p:nvPicPr>
          <p:cNvPr id="107526" name="Picture 6" descr="000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895600"/>
            <a:ext cx="3352800" cy="2046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Electrical Energy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dirty="0">
                <a:latin typeface="Comic Sans MS" pitchFamily="66" charset="0"/>
              </a:rPr>
              <a:t>	Household circuits use parallel circuits connected in a logical network.</a:t>
            </a:r>
          </a:p>
          <a:p>
            <a:pPr>
              <a:buFontTx/>
              <a:buNone/>
            </a:pPr>
            <a:r>
              <a:rPr lang="en-US" sz="2400" dirty="0">
                <a:latin typeface="Comic Sans MS" pitchFamily="66" charset="0"/>
              </a:rPr>
              <a:t>1. Each branch receives the standard voltage difference from the electric company.</a:t>
            </a:r>
          </a:p>
          <a:p>
            <a:pPr>
              <a:buFontTx/>
              <a:buNone/>
            </a:pPr>
            <a:r>
              <a:rPr lang="en-US" sz="2400" dirty="0">
                <a:latin typeface="Comic Sans MS" pitchFamily="66" charset="0"/>
              </a:rPr>
              <a:t>2. Electrical energy enters your home at the circuit breaker or fuse box and branches out to wall sockets, major appliances, and lights.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b="1" u="sng" dirty="0"/>
              <a:t>Electric </a:t>
            </a:r>
            <a:r>
              <a:rPr lang="en-US" sz="2800" b="1" u="sng" dirty="0" smtClean="0"/>
              <a:t>fuse</a:t>
            </a:r>
            <a:r>
              <a:rPr lang="en-US" sz="2800" dirty="0" smtClean="0"/>
              <a:t> </a:t>
            </a:r>
            <a:r>
              <a:rPr lang="en-US" sz="2800" dirty="0"/>
              <a:t>contains a small piece of metal that melts if the current becomes too high, opening the circuit and stopping the flow of current.</a:t>
            </a:r>
          </a:p>
          <a:p>
            <a:pPr marL="609600" indent="-609600">
              <a:buFontTx/>
              <a:buAutoNum type="arabicPeriod"/>
            </a:pPr>
            <a:r>
              <a:rPr lang="en-US" sz="2800" b="1" u="sng" dirty="0"/>
              <a:t>Circuit </a:t>
            </a:r>
            <a:r>
              <a:rPr lang="en-US" sz="2800" b="1" u="sng" dirty="0" smtClean="0"/>
              <a:t>breaker</a:t>
            </a:r>
            <a:r>
              <a:rPr lang="en-US" sz="2800" b="1" dirty="0" smtClean="0"/>
              <a:t> </a:t>
            </a:r>
            <a:r>
              <a:rPr lang="en-US" sz="2800" dirty="0" smtClean="0"/>
              <a:t>contains </a:t>
            </a:r>
            <a:r>
              <a:rPr lang="en-US" sz="2800" dirty="0"/>
              <a:t>a small piece of metal that bends when it 	gets hot, opening the circuit and stopping the flow of current.</a:t>
            </a:r>
          </a:p>
          <a:p>
            <a:pPr marL="609600" indent="-609600">
              <a:buFontTx/>
              <a:buAutoNum type="arabicPeriod"/>
            </a:pPr>
            <a:endParaRPr lang="en-US" sz="2800" b="1" u="sng" dirty="0"/>
          </a:p>
          <a:p>
            <a:pPr marL="609600" indent="-609600">
              <a:buFontTx/>
              <a:buAutoNum type="arabicPeriod"/>
            </a:pPr>
            <a:endParaRPr lang="en-US" sz="2800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4000"/>
              <a:t>Guards against overheating </a:t>
            </a:r>
            <a:br>
              <a:rPr lang="en-US" sz="4000"/>
            </a:br>
            <a:r>
              <a:rPr lang="en-US" sz="4000"/>
              <a:t>electric wires.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800600"/>
            <a:ext cx="5105400" cy="914400"/>
          </a:xfrm>
        </p:spPr>
        <p:txBody>
          <a:bodyPr>
            <a:normAutofit/>
          </a:bodyPr>
          <a:lstStyle/>
          <a:p>
            <a:r>
              <a:rPr lang="en-US" sz="4500" dirty="0">
                <a:latin typeface="Comic Sans MS" pitchFamily="66" charset="0"/>
              </a:rPr>
              <a:t>Electric Charge</a:t>
            </a:r>
          </a:p>
        </p:txBody>
      </p:sp>
      <p:pic>
        <p:nvPicPr>
          <p:cNvPr id="37892" name="Picture 4" descr="battery2_small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5562600" y="4114800"/>
            <a:ext cx="3200400" cy="2357438"/>
          </a:xfrm>
          <a:prstGeom prst="rect">
            <a:avLst/>
          </a:prstGeom>
          <a:solidFill>
            <a:srgbClr val="FFFF66"/>
          </a:solidFill>
        </p:spPr>
      </p:pic>
      <p:sp>
        <p:nvSpPr>
          <p:cNvPr id="4" name="TextBox 3"/>
          <p:cNvSpPr txBox="1"/>
          <p:nvPr/>
        </p:nvSpPr>
        <p:spPr>
          <a:xfrm>
            <a:off x="457200" y="304800"/>
            <a:ext cx="800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3600" dirty="0"/>
              <a:t>Electrical energy is the energy associated with electric charges</a:t>
            </a:r>
          </a:p>
          <a:p>
            <a:pPr lvl="0">
              <a:buFont typeface="Arial" pitchFamily="34" charset="0"/>
              <a:buChar char="•"/>
            </a:pPr>
            <a:r>
              <a:rPr lang="en-US" sz="3600" b="1" dirty="0"/>
              <a:t>Electric charge</a:t>
            </a:r>
            <a:r>
              <a:rPr lang="en-US" sz="3600" dirty="0"/>
              <a:t> is a property that causes subatomic particles such as protons and electrons to attract or repel each other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807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Atoms contain particles called protons, neutrons and electrons.</a:t>
            </a:r>
          </a:p>
        </p:txBody>
      </p:sp>
      <p:pic>
        <p:nvPicPr>
          <p:cNvPr id="31749" name="Picture 5" descr="A Neutr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038600"/>
            <a:ext cx="1143000" cy="1143000"/>
          </a:xfrm>
          <a:prstGeom prst="rect">
            <a:avLst/>
          </a:prstGeom>
          <a:noFill/>
        </p:spPr>
      </p:pic>
      <p:pic>
        <p:nvPicPr>
          <p:cNvPr id="31751" name="Picture 7" descr="A Pro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09800"/>
            <a:ext cx="1143000" cy="1143000"/>
          </a:xfrm>
          <a:prstGeom prst="rect">
            <a:avLst/>
          </a:prstGeom>
          <a:noFill/>
        </p:spPr>
      </p:pic>
      <p:pic>
        <p:nvPicPr>
          <p:cNvPr id="31752" name="Picture 8" descr="An Electr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2590800"/>
            <a:ext cx="419100" cy="419100"/>
          </a:xfrm>
          <a:prstGeom prst="rect">
            <a:avLst/>
          </a:prstGeom>
          <a:noFill/>
        </p:spPr>
      </p:pic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04800" y="1828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PROTON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590800" y="5257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NEUTRON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096000" y="1905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ELECTRON</a:t>
            </a:r>
          </a:p>
        </p:txBody>
      </p:sp>
      <p:pic>
        <p:nvPicPr>
          <p:cNvPr id="31756" name="Picture 12" descr="carbon%20ato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64275" y="4038600"/>
            <a:ext cx="2879725" cy="2571750"/>
          </a:xfrm>
          <a:prstGeom prst="rect">
            <a:avLst/>
          </a:prstGeom>
          <a:noFill/>
        </p:spPr>
      </p:pic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2057400" y="3124200"/>
            <a:ext cx="5562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429000" y="4800600"/>
            <a:ext cx="411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7467600" y="31242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Atoms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638800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Protons have a positive charge and electrons have a negative </a:t>
            </a:r>
            <a:r>
              <a:rPr lang="en-US" sz="3600" dirty="0" smtClean="0"/>
              <a:t>charge</a:t>
            </a:r>
            <a:endParaRPr lang="en-US" sz="3600" dirty="0"/>
          </a:p>
          <a:p>
            <a:pPr lvl="0"/>
            <a:r>
              <a:rPr lang="en-US" sz="3600" dirty="0" smtClean="0"/>
              <a:t>An </a:t>
            </a:r>
            <a:r>
              <a:rPr lang="en-US" sz="3600" dirty="0"/>
              <a:t>atom has a cloud of negatively charged electrons surrounding the positively charged nucleus.</a:t>
            </a:r>
          </a:p>
          <a:p>
            <a:pPr lvl="0"/>
            <a:r>
              <a:rPr lang="en-US" sz="3600" dirty="0"/>
              <a:t>The atom is neutral sense it has equal numbers of protons and neutrons</a:t>
            </a:r>
          </a:p>
          <a:p>
            <a:pPr lvl="0"/>
            <a:r>
              <a:rPr lang="en-US" sz="3600" b="1" dirty="0" smtClean="0"/>
              <a:t>An </a:t>
            </a:r>
            <a:r>
              <a:rPr lang="en-US" sz="3600" b="1" dirty="0"/>
              <a:t>excess or shortage of electrons produces a net electric charge</a:t>
            </a: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7924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/>
              <a:t>In most atoms, the number of protons equals the number of electrons and the charges cancel each other out, and the atom has no net charge.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5486400" y="1828800"/>
            <a:ext cx="2971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+ + + + + 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-  -  -  -  -</a:t>
            </a:r>
          </a:p>
          <a:p>
            <a:pPr>
              <a:spcBef>
                <a:spcPct val="50000"/>
              </a:spcBef>
            </a:pPr>
            <a:endParaRPr lang="en-US" sz="3600">
              <a:latin typeface="Times New Roman" pitchFamily="18" charset="0"/>
            </a:endParaRP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381000" y="3276600"/>
            <a:ext cx="80512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Atoms become charged by gaining or losing </a:t>
            </a:r>
            <a:r>
              <a:rPr lang="en-US" sz="2800" b="1" u="sng" dirty="0"/>
              <a:t>electrons</a:t>
            </a:r>
            <a:r>
              <a:rPr lang="en-US" sz="2800" b="1" u="sng" dirty="0">
                <a:latin typeface="Times New Roman" pitchFamily="18" charset="0"/>
              </a:rPr>
              <a:t>.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304800" y="3962400"/>
            <a:ext cx="883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/>
              <a:t>BEFORE</a:t>
            </a:r>
            <a:r>
              <a:rPr lang="en-US" sz="2400" dirty="0"/>
              <a:t>					  </a:t>
            </a:r>
            <a:r>
              <a:rPr lang="en-US" sz="2400" u="sng" dirty="0"/>
              <a:t>AFTER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+-+-+-+- </a:t>
            </a:r>
            <a:r>
              <a:rPr lang="en-US" sz="2400" dirty="0" smtClean="0"/>
              <a:t> = (</a:t>
            </a:r>
            <a:r>
              <a:rPr lang="en-US" sz="2400" dirty="0"/>
              <a:t>0)	if it loses an electron	</a:t>
            </a:r>
            <a:r>
              <a:rPr lang="en-US" sz="2400" dirty="0" smtClean="0"/>
              <a:t>              +-+-+-+  = (+) 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	</a:t>
            </a:r>
            <a:r>
              <a:rPr lang="en-US" sz="2400" dirty="0" smtClean="0"/>
              <a:t>						positive charge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+-+-+-+- </a:t>
            </a:r>
            <a:r>
              <a:rPr lang="en-US" sz="2400" dirty="0" smtClean="0"/>
              <a:t> = (</a:t>
            </a:r>
            <a:r>
              <a:rPr lang="en-US" sz="2400" dirty="0"/>
              <a:t>0)	if it gains an electron	  </a:t>
            </a:r>
            <a:r>
              <a:rPr lang="en-US" sz="2400" dirty="0" smtClean="0"/>
              <a:t>            +-+-+-+- - = (-)</a:t>
            </a:r>
            <a:r>
              <a:rPr lang="en-US" sz="2400" dirty="0">
                <a:latin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</a:rPr>
              <a:t>						negative charge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5257800" y="1828800"/>
            <a:ext cx="2514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Electric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686800" cy="5867400"/>
          </a:xfrm>
        </p:spPr>
        <p:txBody>
          <a:bodyPr>
            <a:normAutofit/>
          </a:bodyPr>
          <a:lstStyle/>
          <a:p>
            <a:pPr lvl="0"/>
            <a:r>
              <a:rPr lang="en-US" sz="4000" b="1" dirty="0"/>
              <a:t>Electric force</a:t>
            </a:r>
            <a:r>
              <a:rPr lang="en-US" sz="4000" dirty="0"/>
              <a:t> is the force of attraction or repulsion between electrically charged objects</a:t>
            </a:r>
          </a:p>
          <a:p>
            <a:pPr lvl="0"/>
            <a:r>
              <a:rPr lang="en-US" sz="4000" dirty="0" smtClean="0"/>
              <a:t>electric </a:t>
            </a:r>
            <a:r>
              <a:rPr lang="en-US" sz="4000" dirty="0"/>
              <a:t>force between two objects is proportional to the net charge on  each object, </a:t>
            </a:r>
            <a:endParaRPr lang="en-US" sz="4000" dirty="0" smtClean="0"/>
          </a:p>
          <a:p>
            <a:pPr lvl="0"/>
            <a:r>
              <a:rPr lang="en-US" sz="4000" dirty="0" smtClean="0"/>
              <a:t>Electric force between two objects is </a:t>
            </a:r>
            <a:r>
              <a:rPr lang="en-US" sz="4000" dirty="0"/>
              <a:t>inversely proportional to the square of the distance between </a:t>
            </a:r>
            <a:r>
              <a:rPr lang="en-US" sz="4000" dirty="0" smtClean="0"/>
              <a:t>them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1470</Words>
  <Application>Microsoft Office PowerPoint</Application>
  <PresentationFormat>On-screen Show (4:3)</PresentationFormat>
  <Paragraphs>202</Paragraphs>
  <Slides>47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Electricity</vt:lpstr>
      <vt:lpstr>GA Performance Standards</vt:lpstr>
      <vt:lpstr>What is</vt:lpstr>
      <vt:lpstr>PowerPoint Presentation</vt:lpstr>
      <vt:lpstr>Electric Charge</vt:lpstr>
      <vt:lpstr>PowerPoint Presentation</vt:lpstr>
      <vt:lpstr>Atoms basics</vt:lpstr>
      <vt:lpstr>PowerPoint Presentation</vt:lpstr>
      <vt:lpstr>Electric force</vt:lpstr>
      <vt:lpstr>Electric force</vt:lpstr>
      <vt:lpstr>PowerPoint Presentation</vt:lpstr>
      <vt:lpstr>1. Law of conservation of charge:</vt:lpstr>
      <vt:lpstr>PowerPoint Presentation</vt:lpstr>
      <vt:lpstr>PowerPoint Presentation</vt:lpstr>
      <vt:lpstr>Electric Field</vt:lpstr>
      <vt:lpstr>Electric field</vt:lpstr>
      <vt:lpstr>4. Electrons move easily through conductors:</vt:lpstr>
      <vt:lpstr>5. Electrons do not move easily through insulators:</vt:lpstr>
      <vt:lpstr>PowerPoint Presentation</vt:lpstr>
      <vt:lpstr>PowerPoint Presentation</vt:lpstr>
      <vt:lpstr>Transferring Electric Charge</vt:lpstr>
      <vt:lpstr>Transferring Electric Charge</vt:lpstr>
      <vt:lpstr>Transferring Electric Charge</vt:lpstr>
      <vt:lpstr>PowerPoint Presentation</vt:lpstr>
      <vt:lpstr> Electric Current and Ohm’s Law</vt:lpstr>
      <vt:lpstr>How do we use electricity?</vt:lpstr>
      <vt:lpstr>Why it’s important!!!!!</vt:lpstr>
      <vt:lpstr>A. The flow of charges through a wire or conductor is called electric current.</vt:lpstr>
      <vt:lpstr>2 types of electric current (DC/AC)</vt:lpstr>
      <vt:lpstr>Electric Current  (I)</vt:lpstr>
      <vt:lpstr>Resistance</vt:lpstr>
      <vt:lpstr>Resistance (R)</vt:lpstr>
      <vt:lpstr>20.2 Electric Current and Ohm’s Law</vt:lpstr>
      <vt:lpstr>Electric Current and Ohm’s Law</vt:lpstr>
      <vt:lpstr>Electric Current and Ohm’s Law</vt:lpstr>
      <vt:lpstr>Voltage (V)</vt:lpstr>
      <vt:lpstr>Ohm’s Law</vt:lpstr>
      <vt:lpstr>Practice Example</vt:lpstr>
      <vt:lpstr>Practice Example</vt:lpstr>
      <vt:lpstr>Practice Example</vt:lpstr>
      <vt:lpstr>PowerPoint Presentation</vt:lpstr>
      <vt:lpstr>Why It’s Important!</vt:lpstr>
      <vt:lpstr>Electrical Energy</vt:lpstr>
      <vt:lpstr>Series / Parallel Circuits</vt:lpstr>
      <vt:lpstr>Series and Parallel Circuits</vt:lpstr>
      <vt:lpstr>Electrical Energy</vt:lpstr>
      <vt:lpstr>Guards against overheating  electric wires.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and Magnetism</dc:title>
  <dc:creator>Ashley</dc:creator>
  <cp:lastModifiedBy>Charlena Raines</cp:lastModifiedBy>
  <cp:revision>32</cp:revision>
  <dcterms:created xsi:type="dcterms:W3CDTF">2012-11-25T23:41:13Z</dcterms:created>
  <dcterms:modified xsi:type="dcterms:W3CDTF">2013-12-02T19:19:09Z</dcterms:modified>
</cp:coreProperties>
</file>